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64" r:id="rId4"/>
    <p:sldId id="265" r:id="rId5"/>
    <p:sldId id="268" r:id="rId6"/>
    <p:sldId id="262" r:id="rId7"/>
    <p:sldId id="269" r:id="rId8"/>
    <p:sldId id="261" r:id="rId9"/>
    <p:sldId id="266" r:id="rId10"/>
    <p:sldId id="259" r:id="rId11"/>
    <p:sldId id="271" r:id="rId12"/>
    <p:sldId id="260" r:id="rId13"/>
    <p:sldId id="267" r:id="rId14"/>
    <p:sldId id="263" r:id="rId15"/>
    <p:sldId id="272" r:id="rId16"/>
    <p:sldId id="270"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3B3"/>
    <a:srgbClr val="D6BBB2"/>
    <a:srgbClr val="FFCC99"/>
    <a:srgbClr val="EDDB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7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AB963-3EE4-4817-8AEB-91D10C1437C5}" type="datetimeFigureOut">
              <a:rPr lang="es-ES" smtClean="0"/>
              <a:t>27/04/2021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1362-EEF7-47A5-86F0-C9B89F3948EE}" type="slidenum">
              <a:rPr lang="es-ES" smtClean="0"/>
              <a:t>‹Nº›</a:t>
            </a:fld>
            <a:endParaRPr lang="es-ES"/>
          </a:p>
        </p:txBody>
      </p:sp>
    </p:spTree>
    <p:extLst>
      <p:ext uri="{BB962C8B-B14F-4D97-AF65-F5344CB8AC3E}">
        <p14:creationId xmlns:p14="http://schemas.microsoft.com/office/powerpoint/2010/main" val="1340643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Buenas tardes, somos Sureffect y vamos a presentar el progreso de nuestro juego DOME.</a:t>
            </a: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11b87c983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d11b87c983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1" name="Google Shape;171;gd11b87c983_0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10</a:t>
            </a:fld>
            <a:endParaRPr dirty="0">
              <a:latin typeface="Abadi" panose="020B0604020104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11</a:t>
            </a:fld>
            <a:endParaRPr dirty="0">
              <a:latin typeface="Abadi" panose="020B0604020104020204" pitchFamily="34" charset="0"/>
            </a:endParaRPr>
          </a:p>
        </p:txBody>
      </p:sp>
    </p:spTree>
    <p:extLst>
      <p:ext uri="{BB962C8B-B14F-4D97-AF65-F5344CB8AC3E}">
        <p14:creationId xmlns:p14="http://schemas.microsoft.com/office/powerpoint/2010/main" val="2609763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11b87c983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d11b87c983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9" name="Google Shape;179;gd11b87c983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12</a:t>
            </a:fld>
            <a:endParaRPr dirty="0">
              <a:latin typeface="Abadi" panose="020B0604020104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11b87c983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11b87c983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d11b87c983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latin typeface="Abadi" panose="020B0604020104020204" pitchFamily="34" charset="0"/>
              </a:rPr>
              <a:t>13</a:t>
            </a:fld>
            <a:endParaRPr dirty="0">
              <a:latin typeface="Abadi" panose="020B0604020104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11b87c983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d11b87c983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203" name="Google Shape;203;gd11b87c983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14</a:t>
            </a:fld>
            <a:endParaRPr dirty="0">
              <a:latin typeface="Abadi" panose="020B0604020104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A parte de la organizacion por roles que hablamos el hito anterior, hemos organizado los sprints en 2 reuniones por</a:t>
            </a:r>
            <a:endParaRPr/>
          </a:p>
          <a:p>
            <a:pPr marL="0" lvl="0" indent="0" algn="l" rtl="0">
              <a:spcBef>
                <a:spcPts val="0"/>
              </a:spcBef>
              <a:spcAft>
                <a:spcPts val="0"/>
              </a:spcAft>
              <a:buClr>
                <a:schemeClr val="dk1"/>
              </a:buClr>
              <a:buSzPts val="1200"/>
              <a:buFont typeface="Calibri"/>
              <a:buNone/>
            </a:pPr>
            <a:r>
              <a:rPr lang="es-ES"/>
              <a:t> semana.</a:t>
            </a:r>
            <a:endParaRPr/>
          </a:p>
          <a:p>
            <a:pPr marL="0" lvl="0" indent="0" algn="l" rtl="0">
              <a:spcBef>
                <a:spcPts val="0"/>
              </a:spcBef>
              <a:spcAft>
                <a:spcPts val="0"/>
              </a:spcAft>
              <a:buClr>
                <a:schemeClr val="dk1"/>
              </a:buClr>
              <a:buSzPts val="1200"/>
              <a:buFont typeface="Calibri"/>
              <a:buNone/>
            </a:pPr>
            <a:r>
              <a:rPr lang="es-ES"/>
              <a:t>La primera para comenzar el sprint, donde decidimos que historias realiza cada miembro y las estimamos utilizando</a:t>
            </a:r>
            <a:endParaRPr/>
          </a:p>
          <a:p>
            <a:pPr marL="0" lvl="0" indent="0" algn="l" rtl="0">
              <a:spcBef>
                <a:spcPts val="0"/>
              </a:spcBef>
              <a:spcAft>
                <a:spcPts val="0"/>
              </a:spcAft>
              <a:buClr>
                <a:schemeClr val="dk1"/>
              </a:buClr>
              <a:buSzPts val="1200"/>
              <a:buFont typeface="Calibri"/>
              <a:buNone/>
            </a:pPr>
            <a:r>
              <a:rPr lang="es-ES"/>
              <a:t>planning poker, además de comentar lo realizado durante el sprint anterior, es decir, que ha ido bien, que ha ido mal y </a:t>
            </a:r>
            <a:endParaRPr/>
          </a:p>
          <a:p>
            <a:pPr marL="0" lvl="0" indent="0" algn="l" rtl="0">
              <a:spcBef>
                <a:spcPts val="0"/>
              </a:spcBef>
              <a:spcAft>
                <a:spcPts val="0"/>
              </a:spcAft>
              <a:buClr>
                <a:schemeClr val="dk1"/>
              </a:buClr>
              <a:buSzPts val="1200"/>
              <a:buFont typeface="Calibri"/>
              <a:buNone/>
            </a:pPr>
            <a:r>
              <a:rPr lang="es-ES"/>
              <a:t>como mejorarlo. La segunda reunion la realizamos a mitad del sprint </a:t>
            </a:r>
            <a:endParaRPr/>
          </a:p>
          <a:p>
            <a:pPr marL="0" lvl="0" indent="0" algn="l" rtl="0">
              <a:spcBef>
                <a:spcPts val="0"/>
              </a:spcBef>
              <a:spcAft>
                <a:spcPts val="0"/>
              </a:spcAft>
              <a:buClr>
                <a:schemeClr val="dk1"/>
              </a:buClr>
              <a:buSzPts val="1200"/>
              <a:buFont typeface="Calibri"/>
              <a:buNone/>
            </a:pPr>
            <a:r>
              <a:rPr lang="es-ES"/>
              <a:t>para valorar los avances y poder adaptarse a las necesidades de cada miembro, por si alguien necesita ayuda o incluso </a:t>
            </a:r>
            <a:endParaRPr/>
          </a:p>
          <a:p>
            <a:pPr marL="0" lvl="0" indent="0" algn="l" rtl="0">
              <a:spcBef>
                <a:spcPts val="0"/>
              </a:spcBef>
              <a:spcAft>
                <a:spcPts val="0"/>
              </a:spcAft>
              <a:buClr>
                <a:schemeClr val="dk1"/>
              </a:buClr>
              <a:buSzPts val="1200"/>
              <a:buFont typeface="Calibri"/>
              <a:buNone/>
            </a:pPr>
            <a:r>
              <a:rPr lang="es-ES"/>
              <a:t>puede comenzar una historia de usuario nueva. Todas estas reuniones y comunicación las llevamos a cabo en discord. </a:t>
            </a:r>
            <a:endParaRPr/>
          </a:p>
        </p:txBody>
      </p:sp>
      <p:sp>
        <p:nvSpPr>
          <p:cNvPr id="263" name="Google Shape;263;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15</a:t>
            </a:fld>
            <a:endParaRPr dirty="0">
              <a:latin typeface="Abadi" panose="020B0604020104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11b87c983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d11b87c983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4" name="Google Shape;274;gd11b87c983_0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16</a:t>
            </a:fld>
            <a:endParaRPr dirty="0">
              <a:latin typeface="Abadi" panose="020B0604020104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11b87c983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d11b87c983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63" name="Google Shape;163;gd11b87c983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2</a:t>
            </a:fld>
            <a:endParaRPr dirty="0">
              <a:latin typeface="Abadi" panose="020B0604020104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Aurora es una planeta helado donde las temperaturas descienden a niveles mortales durante la noche, debido a esto y a que la cúpula a sufrido una brecha nuestro protagonista solo será capaz de explorar durante las horas de luz creando así el loop principal de nuestro juego.</a:t>
            </a:r>
            <a:endParaRPr/>
          </a:p>
          <a:p>
            <a:pPr marL="0" lvl="0" indent="0" algn="l" rtl="0">
              <a:spcBef>
                <a:spcPts val="0"/>
              </a:spcBef>
              <a:spcAft>
                <a:spcPts val="0"/>
              </a:spcAft>
              <a:buNone/>
            </a:pPr>
            <a:endParaRPr/>
          </a:p>
        </p:txBody>
      </p:sp>
      <p:sp>
        <p:nvSpPr>
          <p:cNvPr id="211" name="Google Shape;21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3</a:t>
            </a:fld>
            <a:endParaRPr dirty="0">
              <a:latin typeface="Abadi" panose="020B0604020104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5" name="Google Shape;155;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4</a:t>
            </a:fld>
            <a:endParaRPr dirty="0">
              <a:latin typeface="Abadi" panose="020B0604020104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El estilo visual será en pixel art relativamente nítido en vista lateral. Se mantendrá un tono principalmente serio y crudo a lo largo del juego, pero no sin pequeños momentos de levedad; el objetivo es que el jugador sienta que cada día de la partida es una victoria en sí. </a:t>
            </a:r>
            <a:endParaRPr/>
          </a:p>
          <a:p>
            <a:pPr marL="0" lvl="0" indent="0" algn="l" rtl="0">
              <a:spcBef>
                <a:spcPts val="0"/>
              </a:spcBef>
              <a:spcAft>
                <a:spcPts val="0"/>
              </a:spcAft>
              <a:buNone/>
            </a:pPr>
            <a:r>
              <a:rPr lang="es-ES"/>
              <a:t>Para reforzar esto, se empleará una paleta de colores principalmente oscura, con elementos de resaltado en colores primarios en todos los personajes y objetos importantes.</a:t>
            </a:r>
            <a:endParaRPr/>
          </a:p>
        </p:txBody>
      </p:sp>
      <p:sp>
        <p:nvSpPr>
          <p:cNvPr id="251" name="Google Shape;2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5</a:t>
            </a:fld>
            <a:endParaRPr dirty="0">
              <a:latin typeface="Abadi" panose="020B0604020104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11b87c983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d11b87c983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95" name="Google Shape;195;gd11b87c983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6</a:t>
            </a:fld>
            <a:endParaRPr dirty="0">
              <a:latin typeface="Abadi" panose="020B0604020104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El combate será de tipo point and click y contará con distintos tipos de proyectiles como balísticos, de energía o con ricochet. </a:t>
            </a:r>
            <a:endParaRPr/>
          </a:p>
          <a:p>
            <a:pPr marL="0" lvl="0" indent="0" algn="l" rtl="0">
              <a:spcBef>
                <a:spcPts val="0"/>
              </a:spcBef>
              <a:spcAft>
                <a:spcPts val="0"/>
              </a:spcAft>
              <a:buNone/>
            </a:pPr>
            <a:endParaRPr/>
          </a:p>
          <a:p>
            <a:pPr marL="0" lvl="0" indent="0" algn="l" rtl="0">
              <a:spcBef>
                <a:spcPts val="0"/>
              </a:spcBef>
              <a:spcAft>
                <a:spcPts val="0"/>
              </a:spcAft>
              <a:buNone/>
            </a:pPr>
            <a:r>
              <a:rPr lang="es-ES"/>
              <a:t>Recibir heridas afectara al estado del personaje y podrá causar el final de la partida. </a:t>
            </a:r>
            <a:endParaRPr/>
          </a:p>
          <a:p>
            <a:pPr marL="0" lvl="0" indent="0" algn="l" rtl="0">
              <a:spcBef>
                <a:spcPts val="0"/>
              </a:spcBef>
              <a:spcAft>
                <a:spcPts val="0"/>
              </a:spcAft>
              <a:buNone/>
            </a:pPr>
            <a:endParaRPr/>
          </a:p>
          <a:p>
            <a:pPr marL="0" lvl="0" indent="0" algn="l" rtl="0">
              <a:spcBef>
                <a:spcPts val="0"/>
              </a:spcBef>
              <a:spcAft>
                <a:spcPts val="0"/>
              </a:spcAft>
              <a:buNone/>
            </a:pPr>
            <a:r>
              <a:rPr lang="es-ES"/>
              <a:t>Por ello, el jugador deberá gestionar su equipamiento antes de visitar una zona determinada… llevando medicinas, armas y protección suficiente para sobrevivir a los encuentros que esta pueda presentar.</a:t>
            </a:r>
            <a:endParaRPr/>
          </a:p>
          <a:p>
            <a:pPr marL="0" lvl="0" indent="0" algn="l" rtl="0">
              <a:spcBef>
                <a:spcPts val="0"/>
              </a:spcBef>
              <a:spcAft>
                <a:spcPts val="0"/>
              </a:spcAft>
              <a:buNone/>
            </a:pPr>
            <a:endParaRPr/>
          </a:p>
          <a:p>
            <a:pPr marL="0" lvl="0" indent="0" algn="l" rtl="0">
              <a:spcBef>
                <a:spcPts val="0"/>
              </a:spcBef>
              <a:spcAft>
                <a:spcPts val="0"/>
              </a:spcAft>
              <a:buNone/>
            </a:pPr>
            <a:r>
              <a:rPr lang="es-ES"/>
              <a:t>Si al acabar el tiempo el jugador tarda demasiado en abandonar la localización sufrirá penalizaciones por hipotermia que en caso de ser muy graves tendrán como consecuencia la muerte del mismo y por tanto el final de la partida.</a:t>
            </a:r>
            <a:endParaRPr/>
          </a:p>
          <a:p>
            <a:pPr marL="0" lvl="0" indent="0" algn="l" rtl="0">
              <a:spcBef>
                <a:spcPts val="0"/>
              </a:spcBef>
              <a:spcAft>
                <a:spcPts val="0"/>
              </a:spcAft>
              <a:buNone/>
            </a:pPr>
            <a:endParaRPr/>
          </a:p>
          <a:p>
            <a:pPr marL="0" lvl="0" indent="0" algn="l" rtl="0">
              <a:spcBef>
                <a:spcPts val="0"/>
              </a:spcBef>
              <a:spcAft>
                <a:spcPts val="0"/>
              </a:spcAft>
              <a:buNone/>
            </a:pPr>
            <a:r>
              <a:rPr lang="es-ES"/>
              <a:t>Además, estas localizaciones contarán con tablas de saqueo diferentes  (por ejemplo un hospital tendrá mayor posibilidad de contener medicinas) y aumentaran en dificultad según su cercanía a la brecha.</a:t>
            </a:r>
            <a:endParaRPr/>
          </a:p>
        </p:txBody>
      </p:sp>
      <p:sp>
        <p:nvSpPr>
          <p:cNvPr id="218" name="Google Shape;2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7</a:t>
            </a:fld>
            <a:endParaRPr dirty="0">
              <a:latin typeface="Abadi" panose="020B0604020104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11b87c983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d11b87c983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87" name="Google Shape;187;gd11b87c983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8</a:t>
            </a:fld>
            <a:endParaRPr dirty="0">
              <a:latin typeface="Abadi" panose="020B0604020104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9</a:t>
            </a:fld>
            <a:endParaRPr dirty="0">
              <a:latin typeface="Abadi" panose="020B0604020104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A8A55E-CE09-4261-B867-22CCEB8418C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63F7848-9421-43C7-BA27-01D9689AD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30ED07E-6E71-4B0C-A2C3-10BBFB0E2C80}"/>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5" name="Marcador de pie de página 4">
            <a:extLst>
              <a:ext uri="{FF2B5EF4-FFF2-40B4-BE49-F238E27FC236}">
                <a16:creationId xmlns:a16="http://schemas.microsoft.com/office/drawing/2014/main" id="{F793092B-527A-43D8-B422-06DF9D47A5E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A19E90-5046-4B2E-950B-C35D73D9A3CD}"/>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3916881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9733F-8920-4464-A5E1-4F808B432F0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4F82CBD-CCB2-4A10-AF53-7F46E59601E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A974DCB-D6F1-484D-A122-EAA0D4ACB0FC}"/>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5" name="Marcador de pie de página 4">
            <a:extLst>
              <a:ext uri="{FF2B5EF4-FFF2-40B4-BE49-F238E27FC236}">
                <a16:creationId xmlns:a16="http://schemas.microsoft.com/office/drawing/2014/main" id="{5228EEEB-EF64-40B8-B9FF-127D95A053E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AA0BED-176E-4A57-A9B5-7353C74624F8}"/>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3588960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80B7153-0DE4-4C6E-80F2-BB53A0E8B0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A3C8274-9B9B-43B3-86CD-C9F3AEE2F55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F3223C8-E05E-4053-B499-538D843B55AE}"/>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5" name="Marcador de pie de página 4">
            <a:extLst>
              <a:ext uri="{FF2B5EF4-FFF2-40B4-BE49-F238E27FC236}">
                <a16:creationId xmlns:a16="http://schemas.microsoft.com/office/drawing/2014/main" id="{5A6EEAD1-F39F-454D-8122-C3406B2BBA8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FC0DFE9-1735-4FFD-985D-A3CDC83C33A6}"/>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82143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3E8414-3B49-412E-AC32-38F892012CB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EEF230-B059-465A-852B-EAFB3F51CC1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DD07ED6-8594-4D70-9041-71C42D6D3A61}"/>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5" name="Marcador de pie de página 4">
            <a:extLst>
              <a:ext uri="{FF2B5EF4-FFF2-40B4-BE49-F238E27FC236}">
                <a16:creationId xmlns:a16="http://schemas.microsoft.com/office/drawing/2014/main" id="{7BD64C98-69F2-412B-9CE1-0793704DA05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9B31A8-AFF7-4D6B-9623-9A8A4953CF65}"/>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208914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F03CE-2733-4AEC-BCD9-BD9FD020E0F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43EAB13-E8D0-4236-849A-CCF04B067B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44863E5-FB71-452E-B122-E313BE7BE241}"/>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5" name="Marcador de pie de página 4">
            <a:extLst>
              <a:ext uri="{FF2B5EF4-FFF2-40B4-BE49-F238E27FC236}">
                <a16:creationId xmlns:a16="http://schemas.microsoft.com/office/drawing/2014/main" id="{DCB75C0E-8D8A-4DCE-9D10-E76B77C3209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8B67582-084D-4AF4-BFE3-453B14068220}"/>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1028127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E9F5C6-A6B2-48EE-93F1-AFB6A70791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831D8EB-4E98-4012-A7E9-44612F4FAD1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C273638-ACE5-4528-A57F-DDDB068FB68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7AD2F68-7A89-4E06-BCA5-DC2D283DF0C7}"/>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6" name="Marcador de pie de página 5">
            <a:extLst>
              <a:ext uri="{FF2B5EF4-FFF2-40B4-BE49-F238E27FC236}">
                <a16:creationId xmlns:a16="http://schemas.microsoft.com/office/drawing/2014/main" id="{6C830794-33F3-4B12-AB87-E84F99008B6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43492DE-AA1B-48C7-89F1-8D1642F23338}"/>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2317787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93B49-1860-401E-A832-92A15D6342B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6B68EF8-59ED-4466-8045-0B060C1A3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F3A3F35-1046-467F-8567-80C7F84476F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95FF748-9D1B-4E27-8F8B-18D007E2A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2A3E9E6-724B-4A36-B9F4-D597F59B0A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7306EC0-44C2-4B9B-B365-46484B2B6B27}"/>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8" name="Marcador de pie de página 7">
            <a:extLst>
              <a:ext uri="{FF2B5EF4-FFF2-40B4-BE49-F238E27FC236}">
                <a16:creationId xmlns:a16="http://schemas.microsoft.com/office/drawing/2014/main" id="{ABB1BC4C-2800-4340-81E2-AF83D27CF6F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E17D7B-7421-4342-B3EA-E3AB995207D8}"/>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807554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98CAF4-C088-40F8-947C-77D2123245E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592CE66-1FC7-46C5-A2A9-ED6550CD8755}"/>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4" name="Marcador de pie de página 3">
            <a:extLst>
              <a:ext uri="{FF2B5EF4-FFF2-40B4-BE49-F238E27FC236}">
                <a16:creationId xmlns:a16="http://schemas.microsoft.com/office/drawing/2014/main" id="{22135ABF-F1DD-4867-9AAF-0DDD16F14B2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5F49716-1B1C-4BF7-9D16-08EA5CE741F0}"/>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3917332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350FBFF-58C8-4B41-8815-4112BB51F19D}"/>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3" name="Marcador de pie de página 2">
            <a:extLst>
              <a:ext uri="{FF2B5EF4-FFF2-40B4-BE49-F238E27FC236}">
                <a16:creationId xmlns:a16="http://schemas.microsoft.com/office/drawing/2014/main" id="{6E6192D1-F84B-4932-9282-CB249210A45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2CF919A-D194-432B-B71E-7453B05CC22F}"/>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92453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9F40BF-2122-4C1D-A48A-C7E76EBD7D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3236887-34AD-4211-A569-35AD8E104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1F4F451-2D98-4DCD-9758-71018CE22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A378EC7-1DAC-4FB4-ACA5-DF1E2F842F5F}"/>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6" name="Marcador de pie de página 5">
            <a:extLst>
              <a:ext uri="{FF2B5EF4-FFF2-40B4-BE49-F238E27FC236}">
                <a16:creationId xmlns:a16="http://schemas.microsoft.com/office/drawing/2014/main" id="{2ECC793B-E41A-425B-BBD0-077C7BBF86C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74C988B-E0B8-4E79-9421-AA4D99583A0E}"/>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1663387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E49C0-A9E5-4D0C-8130-06C6E501A6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610A027-E63B-4AB2-95D2-E033EAC28D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121DB03-11F9-405F-AE2D-6FEB7634D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7A8BFF-BD1E-44D3-9560-D57E111BFA18}"/>
              </a:ext>
            </a:extLst>
          </p:cNvPr>
          <p:cNvSpPr>
            <a:spLocks noGrp="1"/>
          </p:cNvSpPr>
          <p:nvPr>
            <p:ph type="dt" sz="half" idx="10"/>
          </p:nvPr>
        </p:nvSpPr>
        <p:spPr/>
        <p:txBody>
          <a:bodyPr/>
          <a:lstStyle/>
          <a:p>
            <a:fld id="{8183C942-3E44-4315-819E-91CECCF689DA}" type="datetimeFigureOut">
              <a:rPr lang="es-ES" smtClean="0"/>
              <a:t>27/04/2021</a:t>
            </a:fld>
            <a:endParaRPr lang="es-ES"/>
          </a:p>
        </p:txBody>
      </p:sp>
      <p:sp>
        <p:nvSpPr>
          <p:cNvPr id="6" name="Marcador de pie de página 5">
            <a:extLst>
              <a:ext uri="{FF2B5EF4-FFF2-40B4-BE49-F238E27FC236}">
                <a16:creationId xmlns:a16="http://schemas.microsoft.com/office/drawing/2014/main" id="{9FE2A19B-FA90-45BE-BA47-FCD1F34D15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7FADF75-25BE-4918-8599-2E9E36505DD0}"/>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4209128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9CBF1BD-850D-44F5-BE9F-0946FFDF9C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C2F401-D83D-4F17-BBE7-34B8FD156E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EEA917F-669E-4EB9-8058-3B83DFD619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3C942-3E44-4315-819E-91CECCF689DA}" type="datetimeFigureOut">
              <a:rPr lang="es-ES" smtClean="0"/>
              <a:t>27/04/2021</a:t>
            </a:fld>
            <a:endParaRPr lang="es-ES"/>
          </a:p>
        </p:txBody>
      </p:sp>
      <p:sp>
        <p:nvSpPr>
          <p:cNvPr id="5" name="Marcador de pie de página 4">
            <a:extLst>
              <a:ext uri="{FF2B5EF4-FFF2-40B4-BE49-F238E27FC236}">
                <a16:creationId xmlns:a16="http://schemas.microsoft.com/office/drawing/2014/main" id="{41912DFA-24E2-4C6E-8F37-EEC7255EA4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FB7E896-6FF2-40DF-9A7E-B8BB311C4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2FDDA-AC57-4865-9243-A92633DE6F36}" type="slidenum">
              <a:rPr lang="es-ES" smtClean="0"/>
              <a:t>‹Nº›</a:t>
            </a:fld>
            <a:endParaRPr lang="es-ES"/>
          </a:p>
        </p:txBody>
      </p:sp>
    </p:spTree>
    <p:extLst>
      <p:ext uri="{BB962C8B-B14F-4D97-AF65-F5344CB8AC3E}">
        <p14:creationId xmlns:p14="http://schemas.microsoft.com/office/powerpoint/2010/main" val="12239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gif"/></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gif"/><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notesSlide" Target="../notesSlides/notesSlide5.xml"/><Relationship Id="rId7" Type="http://schemas.openxmlformats.org/officeDocument/2006/relationships/image" Target="../media/image11.gif"/><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gif"/><Relationship Id="rId5" Type="http://schemas.openxmlformats.org/officeDocument/2006/relationships/image" Target="../media/image9.gif"/><Relationship Id="rId10" Type="http://schemas.openxmlformats.org/officeDocument/2006/relationships/image" Target="../media/image14.gif"/><Relationship Id="rId4" Type="http://schemas.openxmlformats.org/officeDocument/2006/relationships/image" Target="../media/image1.png"/><Relationship Id="rId9"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subTitle" idx="1"/>
          </p:nvPr>
        </p:nvSpPr>
        <p:spPr>
          <a:xfrm>
            <a:off x="7291635" y="4463587"/>
            <a:ext cx="4900365" cy="23136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lnSpcReduction="10000"/>
          </a:bodyPr>
          <a:lstStyle/>
          <a:p>
            <a:pPr marL="0" lvl="0" indent="0" algn="l" rtl="0">
              <a:lnSpc>
                <a:spcPct val="150000"/>
              </a:lnSpc>
              <a:spcBef>
                <a:spcPts val="0"/>
              </a:spcBef>
              <a:spcAft>
                <a:spcPts val="0"/>
              </a:spcAft>
              <a:buSzPts val="1260"/>
              <a:buNone/>
            </a:pPr>
            <a:r>
              <a:rPr lang="es-ES" sz="1800" b="1" dirty="0">
                <a:solidFill>
                  <a:srgbClr val="E88663"/>
                </a:solidFill>
                <a:latin typeface="Orbitron"/>
                <a:ea typeface="Orbitron"/>
                <a:cs typeface="Orbitron"/>
                <a:sym typeface="Orbitron"/>
              </a:rPr>
              <a:t>Cristian Castillo       Emile de </a:t>
            </a:r>
            <a:r>
              <a:rPr lang="es-ES" sz="1800" b="1" dirty="0" err="1">
                <a:solidFill>
                  <a:srgbClr val="E88663"/>
                </a:solidFill>
                <a:latin typeface="Orbitron"/>
                <a:ea typeface="Orbitron"/>
                <a:cs typeface="Orbitron"/>
                <a:sym typeface="Orbitron"/>
              </a:rPr>
              <a:t>Kadt</a:t>
            </a:r>
            <a:r>
              <a:rPr lang="es-ES" sz="1800" b="1" dirty="0">
                <a:solidFill>
                  <a:srgbClr val="E88663"/>
                </a:solidFill>
                <a:latin typeface="Orbitron"/>
                <a:ea typeface="Orbitron"/>
                <a:cs typeface="Orbitron"/>
                <a:sym typeface="Orbitron"/>
              </a:rPr>
              <a:t> </a:t>
            </a:r>
            <a:endParaRPr sz="1800" b="1" dirty="0">
              <a:solidFill>
                <a:srgbClr val="E88663"/>
              </a:solidFill>
              <a:latin typeface="Orbitron"/>
              <a:ea typeface="Orbitron"/>
              <a:cs typeface="Orbitron"/>
              <a:sym typeface="Orbitron"/>
            </a:endParaRPr>
          </a:p>
          <a:p>
            <a:pPr marL="0" lvl="0" indent="0" algn="l" rtl="0">
              <a:lnSpc>
                <a:spcPct val="150000"/>
              </a:lnSpc>
              <a:spcBef>
                <a:spcPts val="0"/>
              </a:spcBef>
              <a:spcAft>
                <a:spcPts val="0"/>
              </a:spcAft>
              <a:buSzPts val="1260"/>
              <a:buNone/>
            </a:pPr>
            <a:r>
              <a:rPr lang="es-ES" sz="1800" b="1" dirty="0" err="1">
                <a:solidFill>
                  <a:srgbClr val="E88663"/>
                </a:solidFill>
                <a:latin typeface="Orbitron"/>
                <a:ea typeface="Orbitron"/>
                <a:cs typeface="Orbitron"/>
                <a:sym typeface="Orbitron"/>
              </a:rPr>
              <a:t>Yojhan</a:t>
            </a:r>
            <a:r>
              <a:rPr lang="es-ES" sz="1800" b="1" dirty="0">
                <a:solidFill>
                  <a:srgbClr val="E88663"/>
                </a:solidFill>
                <a:latin typeface="Orbitron"/>
                <a:ea typeface="Orbitron"/>
                <a:cs typeface="Orbitron"/>
                <a:sym typeface="Orbitron"/>
              </a:rPr>
              <a:t> S. García      Iago Quintas </a:t>
            </a:r>
            <a:endParaRPr dirty="0">
              <a:latin typeface="Orbitron"/>
              <a:ea typeface="Orbitron"/>
              <a:cs typeface="Orbitron"/>
              <a:sym typeface="Orbitron"/>
            </a:endParaRPr>
          </a:p>
          <a:p>
            <a:pPr marL="0" lvl="0" indent="0" algn="l" rtl="0">
              <a:lnSpc>
                <a:spcPct val="150000"/>
              </a:lnSpc>
              <a:spcBef>
                <a:spcPts val="960"/>
              </a:spcBef>
              <a:spcAft>
                <a:spcPts val="0"/>
              </a:spcAft>
              <a:buSzPts val="1260"/>
              <a:buNone/>
            </a:pPr>
            <a:r>
              <a:rPr lang="es-ES" sz="1800" b="1" dirty="0">
                <a:solidFill>
                  <a:srgbClr val="E88663"/>
                </a:solidFill>
                <a:latin typeface="Orbitron"/>
                <a:ea typeface="Orbitron"/>
                <a:cs typeface="Orbitron"/>
                <a:sym typeface="Orbitron"/>
              </a:rPr>
              <a:t>Pablo González       Pablo Fernández</a:t>
            </a:r>
            <a:endParaRPr dirty="0">
              <a:latin typeface="Orbitron"/>
              <a:ea typeface="Orbitron"/>
              <a:cs typeface="Orbitron"/>
              <a:sym typeface="Orbitron"/>
            </a:endParaRPr>
          </a:p>
          <a:p>
            <a:pPr marL="0" lvl="0" indent="0" algn="l" rtl="0">
              <a:lnSpc>
                <a:spcPct val="150000"/>
              </a:lnSpc>
              <a:spcBef>
                <a:spcPts val="960"/>
              </a:spcBef>
              <a:spcAft>
                <a:spcPts val="0"/>
              </a:spcAft>
              <a:buSzPts val="1260"/>
              <a:buNone/>
            </a:pPr>
            <a:r>
              <a:rPr lang="es-ES" sz="1800" b="1" dirty="0">
                <a:solidFill>
                  <a:srgbClr val="E88663"/>
                </a:solidFill>
                <a:latin typeface="Orbitron"/>
                <a:ea typeface="Orbitron"/>
                <a:cs typeface="Orbitron"/>
                <a:sym typeface="Orbitron"/>
              </a:rPr>
              <a:t>Aarón N. Moreno     Iván Sánchez </a:t>
            </a:r>
            <a:endParaRPr dirty="0">
              <a:latin typeface="Orbitron"/>
              <a:ea typeface="Orbitron"/>
              <a:cs typeface="Orbitron"/>
              <a:sym typeface="Orbitron"/>
            </a:endParaRPr>
          </a:p>
          <a:p>
            <a:pPr marL="0" lvl="0" indent="0" algn="l" rtl="0">
              <a:spcBef>
                <a:spcPts val="960"/>
              </a:spcBef>
              <a:spcAft>
                <a:spcPts val="0"/>
              </a:spcAft>
              <a:buSzPts val="1260"/>
              <a:buNone/>
            </a:pPr>
            <a:r>
              <a:rPr lang="es-ES" sz="1800" b="1" dirty="0">
                <a:solidFill>
                  <a:srgbClr val="E88663"/>
                </a:solidFill>
                <a:latin typeface="Orbitron"/>
                <a:ea typeface="Orbitron"/>
                <a:cs typeface="Orbitron"/>
                <a:sym typeface="Orbitron"/>
              </a:rPr>
              <a:t>            </a:t>
            </a:r>
            <a:endParaRPr dirty="0">
              <a:latin typeface="Orbitron"/>
              <a:ea typeface="Orbitron"/>
              <a:cs typeface="Orbitron"/>
              <a:sym typeface="Orbitron"/>
            </a:endParaRPr>
          </a:p>
        </p:txBody>
      </p:sp>
      <p:pic>
        <p:nvPicPr>
          <p:cNvPr id="149" name="Google Shape;149;p1"/>
          <p:cNvPicPr preferRelativeResize="0"/>
          <p:nvPr/>
        </p:nvPicPr>
        <p:blipFill rotWithShape="1">
          <a:blip r:embed="rId3">
            <a:alphaModFix/>
          </a:blip>
          <a:srcRect/>
          <a:stretch/>
        </p:blipFill>
        <p:spPr>
          <a:xfrm>
            <a:off x="2185416" y="3545564"/>
            <a:ext cx="3839352" cy="3839352"/>
          </a:xfrm>
          <a:prstGeom prst="rect">
            <a:avLst/>
          </a:prstGeom>
          <a:noFill/>
          <a:ln>
            <a:noFill/>
          </a:ln>
        </p:spPr>
      </p:pic>
      <p:sp>
        <p:nvSpPr>
          <p:cNvPr id="150" name="Google Shape;150;p1"/>
          <p:cNvSpPr txBox="1"/>
          <p:nvPr/>
        </p:nvSpPr>
        <p:spPr>
          <a:xfrm>
            <a:off x="7413695" y="2379000"/>
            <a:ext cx="4656244" cy="10500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935"/>
              <a:buFont typeface="Consolas"/>
              <a:buNone/>
            </a:pPr>
            <a:r>
              <a:rPr lang="es-ES" sz="6000" b="1" i="0" u="none" strike="noStrike" cap="none" dirty="0">
                <a:solidFill>
                  <a:schemeClr val="lt2"/>
                </a:solidFill>
                <a:latin typeface="Orbitron Regular"/>
                <a:ea typeface="Orbitron Regular"/>
                <a:cs typeface="Orbitron Regular"/>
                <a:sym typeface="Orbitron Regular"/>
              </a:rPr>
              <a:t>HITO </a:t>
            </a:r>
            <a:r>
              <a:rPr lang="es-ES" sz="6000" b="1" dirty="0">
                <a:solidFill>
                  <a:schemeClr val="lt2"/>
                </a:solidFill>
                <a:latin typeface="Orbitron Regular"/>
                <a:ea typeface="Orbitron Regular"/>
                <a:cs typeface="Orbitron Regular"/>
                <a:sym typeface="Orbitron Regular"/>
              </a:rPr>
              <a:t>2</a:t>
            </a:r>
            <a:endParaRPr sz="6000" b="0" i="0" u="none" strike="noStrike" cap="none" dirty="0">
              <a:solidFill>
                <a:schemeClr val="lt1"/>
              </a:solidFill>
              <a:latin typeface="Orbitron Regular"/>
              <a:ea typeface="Orbitron Regular"/>
              <a:cs typeface="Orbitron Regular"/>
              <a:sym typeface="Orbitron Regular"/>
            </a:endParaRPr>
          </a:p>
        </p:txBody>
      </p:sp>
      <p:pic>
        <p:nvPicPr>
          <p:cNvPr id="151" name="Google Shape;151;p1" descr="Logo&#10;&#10;Description automatically generated"/>
          <p:cNvPicPr preferRelativeResize="0"/>
          <p:nvPr/>
        </p:nvPicPr>
        <p:blipFill rotWithShape="1">
          <a:blip r:embed="rId4">
            <a:alphaModFix/>
          </a:blip>
          <a:srcRect/>
          <a:stretch/>
        </p:blipFill>
        <p:spPr>
          <a:xfrm>
            <a:off x="433631" y="-921668"/>
            <a:ext cx="6858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gd11b87c983_0_50"/>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74" name="Google Shape;174;gd11b87c983_0_50"/>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75" name="Google Shape;175;gd11b87c983_0_50"/>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txBox="1">
            <a:spLocks noGrp="1"/>
          </p:cNvSpPr>
          <p:nvPr>
            <p:ph type="title"/>
          </p:nvPr>
        </p:nvSpPr>
        <p:spPr>
          <a:xfrm>
            <a:off x="586780" y="315203"/>
            <a:ext cx="10353900" cy="9705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CRAFTING</a:t>
            </a:r>
            <a:endParaRPr sz="4140" b="1" dirty="0">
              <a:solidFill>
                <a:schemeClr val="lt2"/>
              </a:solidFill>
              <a:latin typeface="Orbitron"/>
              <a:sym typeface="Orbitron Regular"/>
            </a:endParaRPr>
          </a:p>
        </p:txBody>
      </p:sp>
      <p:pic>
        <p:nvPicPr>
          <p:cNvPr id="10" name="Google Shape;236;p6">
            <a:extLst>
              <a:ext uri="{FF2B5EF4-FFF2-40B4-BE49-F238E27FC236}">
                <a16:creationId xmlns:a16="http://schemas.microsoft.com/office/drawing/2014/main" id="{CD3998BE-53E5-4FD5-A382-29CE9733B922}"/>
              </a:ext>
            </a:extLst>
          </p:cNvPr>
          <p:cNvPicPr preferRelativeResize="0"/>
          <p:nvPr/>
        </p:nvPicPr>
        <p:blipFill>
          <a:blip r:embed="rId3">
            <a:alphaModFix/>
          </a:blip>
          <a:stretch>
            <a:fillRect/>
          </a:stretch>
        </p:blipFill>
        <p:spPr>
          <a:xfrm>
            <a:off x="2133534" y="1285703"/>
            <a:ext cx="7260392" cy="5021770"/>
          </a:xfrm>
          <a:prstGeom prst="rect">
            <a:avLst/>
          </a:prstGeom>
          <a:noFill/>
          <a:ln>
            <a:noFill/>
          </a:ln>
        </p:spPr>
      </p:pic>
    </p:spTree>
    <p:extLst>
      <p:ext uri="{BB962C8B-B14F-4D97-AF65-F5344CB8AC3E}">
        <p14:creationId xmlns:p14="http://schemas.microsoft.com/office/powerpoint/2010/main" val="311465730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gd11b87c983_0_56"/>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82" name="Google Shape;182;gd11b87c983_0_56"/>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83" name="Google Shape;183;gd11b87c983_0_56"/>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d11b87c983_0_32"/>
          <p:cNvSpPr txBox="1">
            <a:spLocks noGrp="1"/>
          </p:cNvSpPr>
          <p:nvPr>
            <p:ph type="title"/>
          </p:nvPr>
        </p:nvSpPr>
        <p:spPr>
          <a:xfrm>
            <a:off x="1005704" y="296265"/>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AMENAZAS</a:t>
            </a:r>
            <a:endParaRPr sz="4140" b="1" dirty="0">
              <a:solidFill>
                <a:schemeClr val="lt2"/>
              </a:solidFill>
              <a:latin typeface="Orbitron"/>
              <a:sym typeface="Orbitron Regular"/>
            </a:endParaRPr>
          </a:p>
        </p:txBody>
      </p:sp>
      <p:sp>
        <p:nvSpPr>
          <p:cNvPr id="243" name="Google Shape;243;gd11b87c983_0_32"/>
          <p:cNvSpPr txBox="1"/>
          <p:nvPr/>
        </p:nvSpPr>
        <p:spPr>
          <a:xfrm>
            <a:off x="1921000" y="1771170"/>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a:solidFill>
                  <a:schemeClr val="lt2"/>
                </a:solidFill>
                <a:latin typeface="Orbitron"/>
                <a:ea typeface="Orbitron"/>
                <a:cs typeface="Orbitron"/>
                <a:sym typeface="Orbitron"/>
              </a:rPr>
              <a:t>Enemigos</a:t>
            </a:r>
            <a:endParaRPr dirty="0">
              <a:latin typeface="Abadi" panose="020B0604020104020204" pitchFamily="34" charset="0"/>
            </a:endParaRPr>
          </a:p>
        </p:txBody>
      </p:sp>
      <p:sp>
        <p:nvSpPr>
          <p:cNvPr id="244" name="Google Shape;244;gd11b87c983_0_32"/>
          <p:cNvSpPr txBox="1"/>
          <p:nvPr/>
        </p:nvSpPr>
        <p:spPr>
          <a:xfrm>
            <a:off x="7662867" y="1778700"/>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a:solidFill>
                  <a:schemeClr val="lt2"/>
                </a:solidFill>
                <a:latin typeface="Orbitron"/>
                <a:ea typeface="Orbitron"/>
                <a:cs typeface="Orbitron"/>
                <a:sym typeface="Orbitron"/>
              </a:rPr>
              <a:t>Sistema de colisiones</a:t>
            </a:r>
          </a:p>
        </p:txBody>
      </p:sp>
      <p:pic>
        <p:nvPicPr>
          <p:cNvPr id="245" name="Google Shape;245;gd11b87c983_0_32"/>
          <p:cNvPicPr preferRelativeResize="0"/>
          <p:nvPr/>
        </p:nvPicPr>
        <p:blipFill>
          <a:blip r:embed="rId3">
            <a:alphaModFix/>
          </a:blip>
          <a:stretch>
            <a:fillRect/>
          </a:stretch>
        </p:blipFill>
        <p:spPr>
          <a:xfrm>
            <a:off x="4167775" y="2883735"/>
            <a:ext cx="2636650" cy="1831975"/>
          </a:xfrm>
          <a:prstGeom prst="rect">
            <a:avLst/>
          </a:prstGeom>
          <a:noFill/>
          <a:ln>
            <a:noFill/>
          </a:ln>
        </p:spPr>
      </p:pic>
      <p:pic>
        <p:nvPicPr>
          <p:cNvPr id="246" name="Google Shape;246;gd11b87c983_0_32"/>
          <p:cNvPicPr preferRelativeResize="0"/>
          <p:nvPr/>
        </p:nvPicPr>
        <p:blipFill rotWithShape="1">
          <a:blip r:embed="rId4">
            <a:alphaModFix/>
          </a:blip>
          <a:srcRect t="-4646"/>
          <a:stretch/>
        </p:blipFill>
        <p:spPr>
          <a:xfrm>
            <a:off x="7554850" y="2463076"/>
            <a:ext cx="4281150" cy="2996805"/>
          </a:xfrm>
          <a:prstGeom prst="rect">
            <a:avLst/>
          </a:prstGeom>
          <a:noFill/>
          <a:ln>
            <a:noFill/>
          </a:ln>
        </p:spPr>
      </p:pic>
      <p:pic>
        <p:nvPicPr>
          <p:cNvPr id="247" name="Google Shape;247;gd11b87c983_0_32"/>
          <p:cNvPicPr preferRelativeResize="0"/>
          <p:nvPr/>
        </p:nvPicPr>
        <p:blipFill>
          <a:blip r:embed="rId5">
            <a:alphaModFix/>
          </a:blip>
          <a:stretch>
            <a:fillRect/>
          </a:stretch>
        </p:blipFill>
        <p:spPr>
          <a:xfrm>
            <a:off x="336350" y="2713288"/>
            <a:ext cx="3689224" cy="249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gd11b87c983_0_68"/>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06" name="Google Shape;206;gd11b87c983_0_68"/>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207" name="Google Shape;207;gd11b87c983_0_68"/>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1"/>
          <p:cNvSpPr txBox="1"/>
          <p:nvPr/>
        </p:nvSpPr>
        <p:spPr>
          <a:xfrm>
            <a:off x="2063250" y="308425"/>
            <a:ext cx="8266200" cy="7293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35"/>
              <a:buFont typeface="Consolas"/>
              <a:buNone/>
            </a:pPr>
            <a:r>
              <a:rPr lang="es-ES" sz="4140" b="1" i="0" u="none" strike="noStrike" cap="none" dirty="0">
                <a:solidFill>
                  <a:schemeClr val="lt2"/>
                </a:solidFill>
                <a:latin typeface="Orbitron"/>
                <a:ea typeface="Orbitron"/>
                <a:cs typeface="Orbitron"/>
                <a:sym typeface="Orbitron"/>
              </a:rPr>
              <a:t>PLANIFICACIÓN</a:t>
            </a:r>
            <a:endParaRPr sz="2100" b="0" i="0" u="none" strike="noStrike" cap="none" dirty="0">
              <a:solidFill>
                <a:schemeClr val="lt1"/>
              </a:solidFill>
              <a:latin typeface="Orbitron"/>
              <a:ea typeface="Orbitron"/>
              <a:cs typeface="Orbitron"/>
              <a:sym typeface="Orbitron"/>
            </a:endParaRPr>
          </a:p>
        </p:txBody>
      </p:sp>
      <p:pic>
        <p:nvPicPr>
          <p:cNvPr id="266" name="Google Shape;266;p11"/>
          <p:cNvPicPr preferRelativeResize="0"/>
          <p:nvPr/>
        </p:nvPicPr>
        <p:blipFill>
          <a:blip r:embed="rId3">
            <a:alphaModFix/>
          </a:blip>
          <a:stretch>
            <a:fillRect/>
          </a:stretch>
        </p:blipFill>
        <p:spPr>
          <a:xfrm>
            <a:off x="9131425" y="3041443"/>
            <a:ext cx="2087599" cy="1565695"/>
          </a:xfrm>
          <a:prstGeom prst="rect">
            <a:avLst/>
          </a:prstGeom>
          <a:noFill/>
          <a:ln>
            <a:noFill/>
          </a:ln>
        </p:spPr>
      </p:pic>
      <p:graphicFrame>
        <p:nvGraphicFramePr>
          <p:cNvPr id="267" name="Google Shape;267;p11"/>
          <p:cNvGraphicFramePr/>
          <p:nvPr>
            <p:extLst>
              <p:ext uri="{D42A27DB-BD31-4B8C-83A1-F6EECF244321}">
                <p14:modId xmlns:p14="http://schemas.microsoft.com/office/powerpoint/2010/main" val="3568375579"/>
              </p:ext>
            </p:extLst>
          </p:nvPr>
        </p:nvGraphicFramePr>
        <p:xfrm>
          <a:off x="1228243" y="1195156"/>
          <a:ext cx="6402175" cy="5258280"/>
        </p:xfrm>
        <a:graphic>
          <a:graphicData uri="http://schemas.openxmlformats.org/drawingml/2006/table">
            <a:tbl>
              <a:tblPr bandRow="1">
                <a:noFill/>
              </a:tblPr>
              <a:tblGrid>
                <a:gridCol w="1066050">
                  <a:extLst>
                    <a:ext uri="{9D8B030D-6E8A-4147-A177-3AD203B41FA5}">
                      <a16:colId xmlns:a16="http://schemas.microsoft.com/office/drawing/2014/main" val="20000"/>
                    </a:ext>
                  </a:extLst>
                </a:gridCol>
                <a:gridCol w="5336125">
                  <a:extLst>
                    <a:ext uri="{9D8B030D-6E8A-4147-A177-3AD203B41FA5}">
                      <a16:colId xmlns:a16="http://schemas.microsoft.com/office/drawing/2014/main" val="20001"/>
                    </a:ext>
                  </a:extLst>
                </a:gridCol>
              </a:tblGrid>
              <a:tr h="1746750">
                <a:tc>
                  <a:txBody>
                    <a:bodyPr/>
                    <a:lstStyle/>
                    <a:p>
                      <a:pPr marL="0" marR="0" lvl="0" indent="0" algn="ctr" rtl="0">
                        <a:spcBef>
                          <a:spcPts val="0"/>
                        </a:spcBef>
                        <a:spcAft>
                          <a:spcPts val="0"/>
                        </a:spcAft>
                        <a:buNone/>
                      </a:pPr>
                      <a:r>
                        <a:rPr lang="es-ES" sz="2300" b="1" u="none" strike="noStrike" cap="none" dirty="0">
                          <a:latin typeface="Overlock"/>
                          <a:ea typeface="Overlock"/>
                          <a:cs typeface="Overlock"/>
                          <a:sym typeface="Overlock"/>
                        </a:rPr>
                        <a:t>Hito 1</a:t>
                      </a:r>
                      <a:endParaRPr dirty="0"/>
                    </a:p>
                  </a:txBody>
                  <a:tcPr marL="117025" marR="117025" marT="58500" marB="58500" anchor="ctr">
                    <a:solidFill>
                      <a:srgbClr val="E7CECB"/>
                    </a:solidFill>
                  </a:tcPr>
                </a:tc>
                <a:tc>
                  <a:txBody>
                    <a:bodyPr/>
                    <a:lstStyle/>
                    <a:p>
                      <a:pPr marL="285750" marR="0" lvl="0" indent="-285750" algn="l" rtl="0">
                        <a:lnSpc>
                          <a:spcPct val="100000"/>
                        </a:lnSpc>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escenas  </a:t>
                      </a:r>
                      <a:r>
                        <a:rPr lang="es-ES" sz="2300" u="none" strike="noStrike" cap="none"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lnSpc>
                          <a:spcPct val="100000"/>
                        </a:lnSpc>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Inventario tipo </a:t>
                      </a:r>
                      <a:r>
                        <a:rPr lang="es-ES" sz="2300" u="none" strike="noStrike" cap="none" dirty="0" err="1">
                          <a:latin typeface="Overlock"/>
                          <a:ea typeface="Overlock"/>
                          <a:cs typeface="Overlock"/>
                          <a:sym typeface="Overlock"/>
                        </a:rPr>
                        <a:t>tetris</a:t>
                      </a:r>
                      <a:r>
                        <a:rPr lang="es-ES" sz="2300" u="none" strike="noStrike" cap="none" dirty="0">
                          <a:latin typeface="Overlock"/>
                          <a:ea typeface="Overlock"/>
                          <a:cs typeface="Overlock"/>
                          <a:sym typeface="Overlock"/>
                        </a:rPr>
                        <a:t>  </a:t>
                      </a:r>
                      <a:r>
                        <a:rPr lang="es-ES" sz="2300" u="none" strike="noStrike" cap="none"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combate  </a:t>
                      </a:r>
                      <a:r>
                        <a:rPr lang="es-ES" sz="2300" u="none" strike="noStrike" cap="none" dirty="0">
                          <a:solidFill>
                            <a:srgbClr val="00B050"/>
                          </a:solidFill>
                          <a:latin typeface="Overlock"/>
                          <a:ea typeface="Overlock"/>
                          <a:cs typeface="Overlock"/>
                          <a:sym typeface="Overlock"/>
                        </a:rPr>
                        <a:t>√</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Escena del refugio  </a:t>
                      </a:r>
                      <a:r>
                        <a:rPr lang="es-ES" sz="2300" u="none" strike="noStrike" cap="none" dirty="0">
                          <a:solidFill>
                            <a:srgbClr val="FF0000"/>
                          </a:solidFill>
                          <a:latin typeface="Overlock"/>
                          <a:ea typeface="Overlock"/>
                          <a:cs typeface="Overlock"/>
                          <a:sym typeface="Overlock"/>
                        </a:rPr>
                        <a:t>X </a:t>
                      </a:r>
                      <a:r>
                        <a:rPr lang="es-ES" sz="2300" dirty="0">
                          <a:solidFill>
                            <a:srgbClr val="00B050"/>
                          </a:solidFill>
                          <a:latin typeface="Overlock"/>
                          <a:ea typeface="Overlock"/>
                          <a:cs typeface="Overlock"/>
                          <a:sym typeface="Overlock"/>
                        </a:rPr>
                        <a:t>√</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Enemigo a distancia  </a:t>
                      </a:r>
                      <a:r>
                        <a:rPr lang="es-ES" sz="2300" u="none" strike="noStrike" cap="none" dirty="0">
                          <a:solidFill>
                            <a:srgbClr val="FF0000"/>
                          </a:solidFill>
                          <a:latin typeface="Overlock"/>
                          <a:ea typeface="Overlock"/>
                          <a:cs typeface="Overlock"/>
                          <a:sym typeface="Overlock"/>
                        </a:rPr>
                        <a:t>X </a:t>
                      </a:r>
                      <a:r>
                        <a:rPr lang="es-ES" sz="2300" dirty="0" err="1">
                          <a:solidFill>
                            <a:srgbClr val="FF0000"/>
                          </a:solidFill>
                          <a:latin typeface="Overlock"/>
                          <a:ea typeface="Overlock"/>
                          <a:cs typeface="Overlock"/>
                          <a:sym typeface="Overlock"/>
                        </a:rPr>
                        <a:t>X</a:t>
                      </a:r>
                      <a:endParaRPr dirty="0"/>
                    </a:p>
                  </a:txBody>
                  <a:tcPr marL="117025" marR="117025" marT="58500" marB="58500">
                    <a:solidFill>
                      <a:srgbClr val="E7CECB"/>
                    </a:solidFill>
                  </a:tcPr>
                </a:tc>
                <a:extLst>
                  <a:ext uri="{0D108BD9-81ED-4DB2-BD59-A6C34878D82A}">
                    <a16:rowId xmlns:a16="http://schemas.microsoft.com/office/drawing/2014/main" val="10000"/>
                  </a:ext>
                </a:extLst>
              </a:tr>
              <a:tr h="1471750">
                <a:tc>
                  <a:txBody>
                    <a:bodyPr/>
                    <a:lstStyle/>
                    <a:p>
                      <a:pPr marL="0" marR="0" lvl="0" indent="0" algn="ctr" rtl="0">
                        <a:spcBef>
                          <a:spcPts val="0"/>
                        </a:spcBef>
                        <a:spcAft>
                          <a:spcPts val="0"/>
                        </a:spcAft>
                        <a:buNone/>
                      </a:pPr>
                      <a:r>
                        <a:rPr lang="es-ES" sz="2300" b="1" u="none" strike="noStrike" cap="none" dirty="0">
                          <a:latin typeface="Overlock"/>
                          <a:ea typeface="Overlock"/>
                          <a:cs typeface="Overlock"/>
                          <a:sym typeface="Overlock"/>
                        </a:rPr>
                        <a:t>Hito 2</a:t>
                      </a:r>
                      <a:endParaRPr dirty="0"/>
                    </a:p>
                  </a:txBody>
                  <a:tcPr marL="117025" marR="117025" marT="58500" marB="58500" anchor="ctr">
                    <a:solidFill>
                      <a:srgbClr val="D6BBB2"/>
                    </a:solidFill>
                  </a:tcPr>
                </a:tc>
                <a:tc>
                  <a:txBody>
                    <a:bodyPr/>
                    <a:lstStyle/>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a:t>
                      </a:r>
                      <a:r>
                        <a:rPr lang="es-ES" sz="2300" u="none" strike="noStrike" cap="none" dirty="0" err="1">
                          <a:latin typeface="Overlock"/>
                          <a:ea typeface="Overlock"/>
                          <a:cs typeface="Overlock"/>
                          <a:sym typeface="Overlock"/>
                        </a:rPr>
                        <a:t>crafteo</a:t>
                      </a:r>
                      <a:r>
                        <a:rPr lang="es-ES" sz="2300" u="none" strike="noStrike" cap="none" dirty="0">
                          <a:latin typeface="Overlock"/>
                          <a:ea typeface="Overlock"/>
                          <a:cs typeface="Overlock"/>
                          <a:sym typeface="Overlock"/>
                        </a:rPr>
                        <a:t> </a:t>
                      </a:r>
                      <a:r>
                        <a:rPr lang="es-ES" sz="2300"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manejo de estados </a:t>
                      </a:r>
                      <a:r>
                        <a:rPr lang="es-ES" sz="2300"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Terminar de decidir el contenido </a:t>
                      </a:r>
                      <a:r>
                        <a:rPr lang="es-ES" sz="2300"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Efectos de sonido </a:t>
                      </a:r>
                      <a:r>
                        <a:rPr lang="es-ES" sz="2300" dirty="0">
                          <a:solidFill>
                            <a:srgbClr val="FF0000"/>
                          </a:solidFill>
                          <a:latin typeface="Overlock"/>
                          <a:ea typeface="Overlock"/>
                          <a:cs typeface="Overlock"/>
                          <a:sym typeface="Overlock"/>
                        </a:rPr>
                        <a:t>X</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Comenzar con el QA </a:t>
                      </a:r>
                      <a:r>
                        <a:rPr lang="es-ES" sz="2300" dirty="0">
                          <a:solidFill>
                            <a:srgbClr val="FF0000"/>
                          </a:solidFill>
                          <a:latin typeface="Overlock"/>
                          <a:ea typeface="Overlock"/>
                          <a:cs typeface="Overlock"/>
                          <a:sym typeface="Overlock"/>
                        </a:rPr>
                        <a:t>X</a:t>
                      </a:r>
                      <a:endParaRPr dirty="0"/>
                    </a:p>
                  </a:txBody>
                  <a:tcPr marL="117025" marR="117025" marT="58500" marB="58500">
                    <a:solidFill>
                      <a:srgbClr val="D6BBB2"/>
                    </a:solidFill>
                  </a:tcPr>
                </a:tc>
                <a:extLst>
                  <a:ext uri="{0D108BD9-81ED-4DB2-BD59-A6C34878D82A}">
                    <a16:rowId xmlns:a16="http://schemas.microsoft.com/office/drawing/2014/main" val="10001"/>
                  </a:ext>
                </a:extLst>
              </a:tr>
              <a:tr h="1519075">
                <a:tc>
                  <a:txBody>
                    <a:bodyPr/>
                    <a:lstStyle/>
                    <a:p>
                      <a:pPr marL="0" marR="0" lvl="0" indent="0" algn="ctr" rtl="0">
                        <a:spcBef>
                          <a:spcPts val="0"/>
                        </a:spcBef>
                        <a:spcAft>
                          <a:spcPts val="0"/>
                        </a:spcAft>
                        <a:buNone/>
                      </a:pPr>
                      <a:r>
                        <a:rPr lang="es-ES" sz="2300" b="1" u="none" strike="noStrike" cap="none">
                          <a:latin typeface="Overlock"/>
                          <a:ea typeface="Overlock"/>
                          <a:cs typeface="Overlock"/>
                          <a:sym typeface="Overlock"/>
                        </a:rPr>
                        <a:t>Hito 3</a:t>
                      </a:r>
                      <a:endParaRPr/>
                    </a:p>
                  </a:txBody>
                  <a:tcPr marL="117025" marR="117025" marT="58500" marB="58500" anchor="ctr">
                    <a:solidFill>
                      <a:srgbClr val="E7CECB"/>
                    </a:solidFill>
                  </a:tcPr>
                </a:tc>
                <a:tc>
                  <a:txBody>
                    <a:bodyPr/>
                    <a:lstStyle/>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Arte final</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Pagina web</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err="1">
                          <a:latin typeface="Overlock"/>
                          <a:ea typeface="Overlock"/>
                          <a:cs typeface="Overlock"/>
                          <a:sym typeface="Overlock"/>
                        </a:rPr>
                        <a:t>Musica</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Mapas de </a:t>
                      </a:r>
                      <a:r>
                        <a:rPr lang="es-ES" sz="2300" u="none" strike="noStrike" cap="none" dirty="0" err="1">
                          <a:latin typeface="Overlock"/>
                          <a:ea typeface="Overlock"/>
                          <a:cs typeface="Overlock"/>
                          <a:sym typeface="Overlock"/>
                        </a:rPr>
                        <a:t>raids</a:t>
                      </a:r>
                      <a:r>
                        <a:rPr lang="es-ES" sz="2300" u="none" strike="noStrike" cap="none" dirty="0">
                          <a:latin typeface="Overlock"/>
                          <a:ea typeface="Overlock"/>
                          <a:cs typeface="Overlock"/>
                          <a:sym typeface="Overlock"/>
                        </a:rPr>
                        <a:t> finalizados</a:t>
                      </a:r>
                      <a:endParaRPr sz="2300" u="none" strike="noStrike" cap="none" dirty="0">
                        <a:latin typeface="Overlock"/>
                        <a:ea typeface="Overlock"/>
                        <a:cs typeface="Overlock"/>
                        <a:sym typeface="Overlock"/>
                      </a:endParaRPr>
                    </a:p>
                  </a:txBody>
                  <a:tcPr marL="117025" marR="117025" marT="58500" marB="58500">
                    <a:solidFill>
                      <a:srgbClr val="E7CECB"/>
                    </a:solidFill>
                  </a:tcPr>
                </a:tc>
                <a:extLst>
                  <a:ext uri="{0D108BD9-81ED-4DB2-BD59-A6C34878D82A}">
                    <a16:rowId xmlns:a16="http://schemas.microsoft.com/office/drawing/2014/main" val="10002"/>
                  </a:ext>
                </a:extLst>
              </a:tr>
            </a:tbl>
          </a:graphicData>
        </a:graphic>
      </p:graphicFrame>
      <p:sp>
        <p:nvSpPr>
          <p:cNvPr id="268" name="Google Shape;268;p11"/>
          <p:cNvSpPr txBox="1"/>
          <p:nvPr/>
        </p:nvSpPr>
        <p:spPr>
          <a:xfrm>
            <a:off x="8561825" y="2088975"/>
            <a:ext cx="3226800" cy="7293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35"/>
              <a:buFont typeface="Consolas"/>
              <a:buNone/>
            </a:pPr>
            <a:r>
              <a:rPr lang="es-ES" sz="2340" b="1" dirty="0">
                <a:solidFill>
                  <a:schemeClr val="lt2"/>
                </a:solidFill>
                <a:latin typeface="Orbitron"/>
                <a:ea typeface="Orbitron"/>
                <a:cs typeface="Orbitron"/>
                <a:sym typeface="Orbitron"/>
              </a:rPr>
              <a:t>SOLDADOS CAÍDOS</a:t>
            </a:r>
            <a:endParaRPr sz="300" b="0" i="0" u="none" strike="noStrike" cap="none" dirty="0">
              <a:solidFill>
                <a:schemeClr val="lt1"/>
              </a:solidFill>
              <a:latin typeface="Orbitron"/>
              <a:ea typeface="Orbitron"/>
              <a:cs typeface="Orbitron"/>
              <a:sym typeface="Orbitron"/>
            </a:endParaRPr>
          </a:p>
        </p:txBody>
      </p:sp>
      <p:sp>
        <p:nvSpPr>
          <p:cNvPr id="269" name="Google Shape;269;p11"/>
          <p:cNvSpPr txBox="1"/>
          <p:nvPr/>
        </p:nvSpPr>
        <p:spPr>
          <a:xfrm>
            <a:off x="9729475" y="5368000"/>
            <a:ext cx="56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ustria"/>
              <a:ea typeface="Lustria"/>
              <a:cs typeface="Lustria"/>
              <a:sym typeface="Lustria"/>
            </a:endParaRPr>
          </a:p>
        </p:txBody>
      </p:sp>
      <p:sp>
        <p:nvSpPr>
          <p:cNvPr id="270" name="Google Shape;270;p11"/>
          <p:cNvSpPr txBox="1"/>
          <p:nvPr/>
        </p:nvSpPr>
        <p:spPr>
          <a:xfrm>
            <a:off x="8561825" y="4745325"/>
            <a:ext cx="3226800" cy="7293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35"/>
              <a:buFont typeface="Consolas"/>
              <a:buNone/>
            </a:pPr>
            <a:r>
              <a:rPr lang="es-ES" sz="2340" b="1" dirty="0">
                <a:solidFill>
                  <a:schemeClr val="lt2"/>
                </a:solidFill>
                <a:latin typeface="Orbitron"/>
                <a:ea typeface="Orbitron"/>
                <a:cs typeface="Orbitron"/>
                <a:sym typeface="Orbitron"/>
              </a:rPr>
              <a:t>:(</a:t>
            </a:r>
            <a:endParaRPr sz="300" b="0" i="0" u="none" strike="noStrike" cap="none" dirty="0">
              <a:solidFill>
                <a:schemeClr val="lt1"/>
              </a:solidFill>
              <a:latin typeface="Orbitron"/>
              <a:ea typeface="Orbitron"/>
              <a:cs typeface="Orbitron"/>
              <a:sym typeface="Orbitron"/>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gd11b87c983_0_9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77" name="Google Shape;277;gd11b87c983_0_94"/>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278" name="Google Shape;278;gd11b87c983_0_94"/>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pic>
        <p:nvPicPr>
          <p:cNvPr id="279" name="Google Shape;279;gd11b87c983_0_94"/>
          <p:cNvPicPr preferRelativeResize="0"/>
          <p:nvPr/>
        </p:nvPicPr>
        <p:blipFill>
          <a:blip r:embed="rId6">
            <a:alphaModFix/>
          </a:blip>
          <a:stretch>
            <a:fillRect/>
          </a:stretch>
        </p:blipFill>
        <p:spPr>
          <a:xfrm>
            <a:off x="1206025" y="1697150"/>
            <a:ext cx="6990875" cy="3852625"/>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gd11b87c983_0_4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66" name="Google Shape;166;gd11b87c983_0_44"/>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67" name="Google Shape;167;gd11b87c983_0_44"/>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CICLO DE JUEGO</a:t>
            </a:r>
            <a:endParaRPr sz="4140" b="1" dirty="0">
              <a:solidFill>
                <a:schemeClr val="lt2"/>
              </a:solidFill>
              <a:latin typeface="Orbitron"/>
              <a:sym typeface="Orbitron Regular"/>
            </a:endParaRPr>
          </a:p>
        </p:txBody>
      </p:sp>
      <p:pic>
        <p:nvPicPr>
          <p:cNvPr id="214" name="Google Shape;214;p3" descr="Graphical user interface, text&#10;&#10;Description automatically generated"/>
          <p:cNvPicPr preferRelativeResize="0"/>
          <p:nvPr/>
        </p:nvPicPr>
        <p:blipFill rotWithShape="1">
          <a:blip r:embed="rId3">
            <a:alphaModFix/>
          </a:blip>
          <a:srcRect/>
          <a:stretch/>
        </p:blipFill>
        <p:spPr>
          <a:xfrm>
            <a:off x="-5325" y="1437159"/>
            <a:ext cx="12192000" cy="50800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58" name="Google Shape;158;p2"/>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59" name="Google Shape;159;p2"/>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52"/>
        <p:cNvGrpSpPr/>
        <p:nvPr/>
      </p:nvGrpSpPr>
      <p:grpSpPr>
        <a:xfrm>
          <a:off x="0" y="0"/>
          <a:ext cx="0" cy="0"/>
          <a:chOff x="0" y="0"/>
          <a:chExt cx="0" cy="0"/>
        </a:xfrm>
      </p:grpSpPr>
      <p:sp>
        <p:nvSpPr>
          <p:cNvPr id="253" name="Google Shape;253;p7"/>
          <p:cNvSpPr txBox="1">
            <a:spLocks noGrp="1"/>
          </p:cNvSpPr>
          <p:nvPr>
            <p:ph type="title"/>
          </p:nvPr>
        </p:nvSpPr>
        <p:spPr>
          <a:xfrm>
            <a:off x="919119" y="316637"/>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SISTEMA DE SALUD</a:t>
            </a:r>
            <a:endParaRPr sz="4140" b="1" dirty="0">
              <a:solidFill>
                <a:schemeClr val="lt2"/>
              </a:solidFill>
              <a:latin typeface="Orbitron"/>
              <a:sym typeface="Orbitron Regular"/>
            </a:endParaRPr>
          </a:p>
        </p:txBody>
      </p:sp>
      <p:pic>
        <p:nvPicPr>
          <p:cNvPr id="254" name="Google Shape;254;p7"/>
          <p:cNvPicPr preferRelativeResize="0"/>
          <p:nvPr/>
        </p:nvPicPr>
        <p:blipFill>
          <a:blip r:embed="rId5">
            <a:alphaModFix/>
          </a:blip>
          <a:stretch>
            <a:fillRect/>
          </a:stretch>
        </p:blipFill>
        <p:spPr>
          <a:xfrm>
            <a:off x="3251775" y="1287087"/>
            <a:ext cx="2633057" cy="5266115"/>
          </a:xfrm>
          <a:prstGeom prst="rect">
            <a:avLst/>
          </a:prstGeom>
          <a:noFill/>
          <a:ln>
            <a:noFill/>
          </a:ln>
        </p:spPr>
      </p:pic>
      <p:pic>
        <p:nvPicPr>
          <p:cNvPr id="255" name="Google Shape;255;p7"/>
          <p:cNvPicPr preferRelativeResize="0"/>
          <p:nvPr/>
        </p:nvPicPr>
        <p:blipFill>
          <a:blip r:embed="rId6">
            <a:alphaModFix/>
          </a:blip>
          <a:stretch>
            <a:fillRect/>
          </a:stretch>
        </p:blipFill>
        <p:spPr>
          <a:xfrm>
            <a:off x="6405125" y="1287075"/>
            <a:ext cx="2633050" cy="5266126"/>
          </a:xfrm>
          <a:prstGeom prst="rect">
            <a:avLst/>
          </a:prstGeom>
          <a:noFill/>
          <a:ln>
            <a:noFill/>
          </a:ln>
        </p:spPr>
      </p:pic>
      <p:pic>
        <p:nvPicPr>
          <p:cNvPr id="256" name="Google Shape;256;p7"/>
          <p:cNvPicPr preferRelativeResize="0"/>
          <p:nvPr/>
        </p:nvPicPr>
        <p:blipFill>
          <a:blip r:embed="rId7">
            <a:alphaModFix/>
          </a:blip>
          <a:stretch>
            <a:fillRect/>
          </a:stretch>
        </p:blipFill>
        <p:spPr>
          <a:xfrm>
            <a:off x="547125" y="4759125"/>
            <a:ext cx="1712676" cy="1712676"/>
          </a:xfrm>
          <a:prstGeom prst="rect">
            <a:avLst/>
          </a:prstGeom>
          <a:noFill/>
          <a:ln>
            <a:noFill/>
          </a:ln>
        </p:spPr>
      </p:pic>
      <p:pic>
        <p:nvPicPr>
          <p:cNvPr id="257" name="Google Shape;257;p7"/>
          <p:cNvPicPr preferRelativeResize="0"/>
          <p:nvPr/>
        </p:nvPicPr>
        <p:blipFill>
          <a:blip r:embed="rId8">
            <a:alphaModFix/>
          </a:blip>
          <a:stretch>
            <a:fillRect/>
          </a:stretch>
        </p:blipFill>
        <p:spPr>
          <a:xfrm>
            <a:off x="547125" y="2617175"/>
            <a:ext cx="1712676" cy="1712676"/>
          </a:xfrm>
          <a:prstGeom prst="rect">
            <a:avLst/>
          </a:prstGeom>
          <a:noFill/>
          <a:ln>
            <a:noFill/>
          </a:ln>
        </p:spPr>
      </p:pic>
      <p:pic>
        <p:nvPicPr>
          <p:cNvPr id="258" name="Google Shape;258;p7"/>
          <p:cNvPicPr preferRelativeResize="0"/>
          <p:nvPr/>
        </p:nvPicPr>
        <p:blipFill>
          <a:blip r:embed="rId9">
            <a:alphaModFix/>
          </a:blip>
          <a:stretch>
            <a:fillRect/>
          </a:stretch>
        </p:blipFill>
        <p:spPr>
          <a:xfrm>
            <a:off x="547125" y="475225"/>
            <a:ext cx="1712676" cy="1712676"/>
          </a:xfrm>
          <a:prstGeom prst="rect">
            <a:avLst/>
          </a:prstGeom>
          <a:noFill/>
          <a:ln>
            <a:noFill/>
          </a:ln>
        </p:spPr>
      </p:pic>
      <p:pic>
        <p:nvPicPr>
          <p:cNvPr id="259" name="Google Shape;259;p7"/>
          <p:cNvPicPr preferRelativeResize="0"/>
          <p:nvPr/>
        </p:nvPicPr>
        <p:blipFill>
          <a:blip r:embed="rId10">
            <a:alphaModFix/>
          </a:blip>
          <a:stretch>
            <a:fillRect/>
          </a:stretch>
        </p:blipFill>
        <p:spPr>
          <a:xfrm>
            <a:off x="8693278" y="1108662"/>
            <a:ext cx="3326901" cy="2534774"/>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d11b87c983_0_7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8" name="Google Shape;198;gd11b87c983_0_74"/>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99" name="Google Shape;199;gd11b87c983_0_74"/>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txBox="1">
            <a:spLocks noGrp="1"/>
          </p:cNvSpPr>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ARMAS</a:t>
            </a:r>
            <a:endParaRPr sz="4140" b="1" dirty="0">
              <a:solidFill>
                <a:schemeClr val="lt2"/>
              </a:solidFill>
              <a:latin typeface="Orbitron"/>
              <a:sym typeface="Orbitron Regular"/>
            </a:endParaRPr>
          </a:p>
        </p:txBody>
      </p:sp>
      <p:pic>
        <p:nvPicPr>
          <p:cNvPr id="223" name="Google Shape;223;p5"/>
          <p:cNvPicPr preferRelativeResize="0"/>
          <p:nvPr/>
        </p:nvPicPr>
        <p:blipFill>
          <a:blip r:embed="rId3">
            <a:alphaModFix/>
          </a:blip>
          <a:stretch>
            <a:fillRect/>
          </a:stretch>
        </p:blipFill>
        <p:spPr>
          <a:xfrm flipH="1">
            <a:off x="6989805" y="2498655"/>
            <a:ext cx="2267956" cy="4018504"/>
          </a:xfrm>
          <a:prstGeom prst="rect">
            <a:avLst/>
          </a:prstGeom>
          <a:noFill/>
          <a:ln>
            <a:noFill/>
          </a:ln>
        </p:spPr>
      </p:pic>
      <p:pic>
        <p:nvPicPr>
          <p:cNvPr id="3" name="Imagen 2">
            <a:extLst>
              <a:ext uri="{FF2B5EF4-FFF2-40B4-BE49-F238E27FC236}">
                <a16:creationId xmlns:a16="http://schemas.microsoft.com/office/drawing/2014/main" id="{0A291112-DCBB-4234-A689-6EDAE570BAD8}"/>
              </a:ext>
            </a:extLst>
          </p:cNvPr>
          <p:cNvPicPr>
            <a:picLocks noChangeAspect="1"/>
          </p:cNvPicPr>
          <p:nvPr/>
        </p:nvPicPr>
        <p:blipFill>
          <a:blip r:embed="rId4"/>
          <a:stretch>
            <a:fillRect/>
          </a:stretch>
        </p:blipFill>
        <p:spPr>
          <a:xfrm>
            <a:off x="4515150" y="1307364"/>
            <a:ext cx="2873985" cy="2873985"/>
          </a:xfrm>
          <a:prstGeom prst="rect">
            <a:avLst/>
          </a:prstGeom>
        </p:spPr>
      </p:pic>
      <p:pic>
        <p:nvPicPr>
          <p:cNvPr id="5" name="Imagen 4">
            <a:extLst>
              <a:ext uri="{FF2B5EF4-FFF2-40B4-BE49-F238E27FC236}">
                <a16:creationId xmlns:a16="http://schemas.microsoft.com/office/drawing/2014/main" id="{A9035D0F-41E2-4403-93A4-EC2ACC5F8A5B}"/>
              </a:ext>
            </a:extLst>
          </p:cNvPr>
          <p:cNvPicPr>
            <a:picLocks noChangeAspect="1"/>
          </p:cNvPicPr>
          <p:nvPr/>
        </p:nvPicPr>
        <p:blipFill>
          <a:blip r:embed="rId5"/>
          <a:stretch>
            <a:fillRect/>
          </a:stretch>
        </p:blipFill>
        <p:spPr>
          <a:xfrm>
            <a:off x="8513373" y="1307364"/>
            <a:ext cx="3013478" cy="3013478"/>
          </a:xfrm>
          <a:prstGeom prst="rect">
            <a:avLst/>
          </a:prstGeom>
        </p:spPr>
      </p:pic>
      <p:pic>
        <p:nvPicPr>
          <p:cNvPr id="7" name="Imagen 6">
            <a:extLst>
              <a:ext uri="{FF2B5EF4-FFF2-40B4-BE49-F238E27FC236}">
                <a16:creationId xmlns:a16="http://schemas.microsoft.com/office/drawing/2014/main" id="{B76B76AC-B689-4A34-9F6E-21C62975A353}"/>
              </a:ext>
            </a:extLst>
          </p:cNvPr>
          <p:cNvPicPr>
            <a:picLocks noChangeAspect="1"/>
          </p:cNvPicPr>
          <p:nvPr/>
        </p:nvPicPr>
        <p:blipFill>
          <a:blip r:embed="rId6"/>
          <a:stretch>
            <a:fillRect/>
          </a:stretch>
        </p:blipFill>
        <p:spPr>
          <a:xfrm>
            <a:off x="383575" y="1517315"/>
            <a:ext cx="2458010" cy="2458010"/>
          </a:xfrm>
          <a:prstGeom prst="rect">
            <a:avLst/>
          </a:prstGeom>
        </p:spPr>
      </p:pic>
      <p:pic>
        <p:nvPicPr>
          <p:cNvPr id="9" name="Imagen 8">
            <a:extLst>
              <a:ext uri="{FF2B5EF4-FFF2-40B4-BE49-F238E27FC236}">
                <a16:creationId xmlns:a16="http://schemas.microsoft.com/office/drawing/2014/main" id="{BEF9C3D1-4177-4ACF-9B94-E327430E5AC6}"/>
              </a:ext>
            </a:extLst>
          </p:cNvPr>
          <p:cNvPicPr>
            <a:picLocks noChangeAspect="1"/>
          </p:cNvPicPr>
          <p:nvPr/>
        </p:nvPicPr>
        <p:blipFill>
          <a:blip r:embed="rId7"/>
          <a:stretch>
            <a:fillRect/>
          </a:stretch>
        </p:blipFill>
        <p:spPr>
          <a:xfrm>
            <a:off x="-132379" y="3529509"/>
            <a:ext cx="5334576" cy="33692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d11b87c983_0_6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0" name="Google Shape;190;gd11b87c983_0_62"/>
          <p:cNvPicPr preferRelativeResize="0"/>
          <p:nvPr/>
        </p:nvPicPr>
        <p:blipFill rotWithShape="1">
          <a:blip r:embed="rId4">
            <a:alphaModFix/>
          </a:blip>
          <a:srcRect t="33803" b="32369"/>
          <a:stretch/>
        </p:blipFill>
        <p:spPr>
          <a:xfrm>
            <a:off x="9898225" y="6421524"/>
            <a:ext cx="2293776" cy="436475"/>
          </a:xfrm>
          <a:prstGeom prst="rect">
            <a:avLst/>
          </a:prstGeom>
          <a:noFill/>
          <a:ln>
            <a:noFill/>
          </a:ln>
        </p:spPr>
      </p:pic>
      <p:pic>
        <p:nvPicPr>
          <p:cNvPr id="191" name="Google Shape;191;gd11b87c983_0_62"/>
          <p:cNvPicPr preferRelativeResize="0"/>
          <p:nvPr/>
        </p:nvPicPr>
        <p:blipFill rotWithShape="1">
          <a:blip r:embed="rId5">
            <a:alphaModFix/>
          </a:blip>
          <a:srcRect l="4583" t="39275" r="5017" b="39275"/>
          <a:stretch/>
        </p:blipFill>
        <p:spPr>
          <a:xfrm>
            <a:off x="10519900" y="4362533"/>
            <a:ext cx="1672101" cy="528975"/>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txBox="1">
            <a:spLocks noGrp="1"/>
          </p:cNvSpPr>
          <p:nvPr>
            <p:ph type="title"/>
          </p:nvPr>
        </p:nvSpPr>
        <p:spPr>
          <a:xfrm>
            <a:off x="586780" y="315203"/>
            <a:ext cx="10353900" cy="9705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LOCALIZACIONES</a:t>
            </a:r>
            <a:endParaRPr sz="4140" b="1" dirty="0">
              <a:solidFill>
                <a:schemeClr val="lt2"/>
              </a:solidFill>
              <a:latin typeface="Orbitron"/>
              <a:sym typeface="Orbitron Regular"/>
            </a:endParaRPr>
          </a:p>
        </p:txBody>
      </p:sp>
      <p:sp>
        <p:nvSpPr>
          <p:cNvPr id="232" name="Google Shape;232;p6"/>
          <p:cNvSpPr txBox="1"/>
          <p:nvPr/>
        </p:nvSpPr>
        <p:spPr>
          <a:xfrm>
            <a:off x="1055910" y="1371417"/>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err="1">
                <a:solidFill>
                  <a:schemeClr val="lt2"/>
                </a:solidFill>
                <a:latin typeface="Orbitron"/>
                <a:ea typeface="Orbitron"/>
                <a:cs typeface="Orbitron"/>
                <a:sym typeface="Orbitron"/>
              </a:rPr>
              <a:t>Raids</a:t>
            </a:r>
            <a:endParaRPr dirty="0">
              <a:latin typeface="Abadi" panose="020B0604020104020204" pitchFamily="34" charset="0"/>
            </a:endParaRPr>
          </a:p>
        </p:txBody>
      </p:sp>
      <p:sp>
        <p:nvSpPr>
          <p:cNvPr id="233" name="Google Shape;233;p6"/>
          <p:cNvSpPr txBox="1"/>
          <p:nvPr/>
        </p:nvSpPr>
        <p:spPr>
          <a:xfrm>
            <a:off x="6652234" y="1364355"/>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a:solidFill>
                  <a:schemeClr val="lt2"/>
                </a:solidFill>
                <a:latin typeface="Orbitron"/>
                <a:ea typeface="Orbitron"/>
                <a:cs typeface="Orbitron"/>
                <a:sym typeface="Orbitron"/>
              </a:rPr>
              <a:t>Mapa</a:t>
            </a:r>
            <a:endParaRPr dirty="0">
              <a:latin typeface="Abadi" panose="020B0604020104020204" pitchFamily="34" charset="0"/>
            </a:endParaRPr>
          </a:p>
        </p:txBody>
      </p:sp>
      <p:pic>
        <p:nvPicPr>
          <p:cNvPr id="234" name="Google Shape;234;p6"/>
          <p:cNvPicPr preferRelativeResize="0"/>
          <p:nvPr/>
        </p:nvPicPr>
        <p:blipFill rotWithShape="1">
          <a:blip r:embed="rId3">
            <a:alphaModFix/>
          </a:blip>
          <a:srcRect t="4607"/>
          <a:stretch/>
        </p:blipFill>
        <p:spPr>
          <a:xfrm>
            <a:off x="6702985" y="1830783"/>
            <a:ext cx="3754997" cy="2515426"/>
          </a:xfrm>
          <a:prstGeom prst="rect">
            <a:avLst/>
          </a:prstGeom>
          <a:noFill/>
          <a:ln>
            <a:noFill/>
          </a:ln>
        </p:spPr>
      </p:pic>
      <p:pic>
        <p:nvPicPr>
          <p:cNvPr id="235" name="Google Shape;235;p6"/>
          <p:cNvPicPr preferRelativeResize="0"/>
          <p:nvPr/>
        </p:nvPicPr>
        <p:blipFill>
          <a:blip r:embed="rId4">
            <a:alphaModFix/>
          </a:blip>
          <a:stretch>
            <a:fillRect/>
          </a:stretch>
        </p:blipFill>
        <p:spPr>
          <a:xfrm>
            <a:off x="1260198" y="1921000"/>
            <a:ext cx="3584052" cy="2425209"/>
          </a:xfrm>
          <a:prstGeom prst="rect">
            <a:avLst/>
          </a:prstGeom>
          <a:noFill/>
          <a:ln>
            <a:noFill/>
          </a:ln>
        </p:spPr>
      </p:pic>
      <p:pic>
        <p:nvPicPr>
          <p:cNvPr id="9" name="Google Shape;221;p5">
            <a:extLst>
              <a:ext uri="{FF2B5EF4-FFF2-40B4-BE49-F238E27FC236}">
                <a16:creationId xmlns:a16="http://schemas.microsoft.com/office/drawing/2014/main" id="{BBC0A709-B0DC-4D49-98D4-EEC6C36EA1D0}"/>
              </a:ext>
            </a:extLst>
          </p:cNvPr>
          <p:cNvPicPr preferRelativeResize="0"/>
          <p:nvPr/>
        </p:nvPicPr>
        <p:blipFill>
          <a:blip r:embed="rId5">
            <a:alphaModFix/>
          </a:blip>
          <a:stretch>
            <a:fillRect/>
          </a:stretch>
        </p:blipFill>
        <p:spPr>
          <a:xfrm>
            <a:off x="3125564" y="4463589"/>
            <a:ext cx="5276331" cy="2287880"/>
          </a:xfrm>
          <a:prstGeom prst="rect">
            <a:avLst/>
          </a:prstGeom>
          <a:noFill/>
          <a:ln>
            <a:noFill/>
          </a:ln>
        </p:spPr>
      </p:pic>
      <p:sp>
        <p:nvSpPr>
          <p:cNvPr id="10" name="Google Shape;232;p6">
            <a:extLst>
              <a:ext uri="{FF2B5EF4-FFF2-40B4-BE49-F238E27FC236}">
                <a16:creationId xmlns:a16="http://schemas.microsoft.com/office/drawing/2014/main" id="{8C20FF1A-359C-4ADE-8FE7-3BA1993A0026}"/>
              </a:ext>
            </a:extLst>
          </p:cNvPr>
          <p:cNvSpPr txBox="1"/>
          <p:nvPr/>
        </p:nvSpPr>
        <p:spPr>
          <a:xfrm>
            <a:off x="7084180" y="5430056"/>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fontScale="92500" lnSpcReduction="20000"/>
          </a:bodyPr>
          <a:lstStyle/>
          <a:p>
            <a:pPr marL="148590" marR="0" lvl="0" indent="0" algn="ctr" rtl="0">
              <a:lnSpc>
                <a:spcPct val="100000"/>
              </a:lnSpc>
              <a:spcBef>
                <a:spcPts val="360"/>
              </a:spcBef>
              <a:spcAft>
                <a:spcPts val="0"/>
              </a:spcAft>
              <a:buClr>
                <a:schemeClr val="lt2"/>
              </a:buClr>
              <a:buSzPts val="1260"/>
              <a:buFont typeface="Noto Sans Symbols"/>
              <a:buNone/>
            </a:pPr>
            <a:r>
              <a:rPr lang="es-ES" sz="1400" dirty="0">
                <a:solidFill>
                  <a:schemeClr val="lt2"/>
                </a:solidFill>
                <a:latin typeface="Orbitron"/>
                <a:sym typeface="Orbitron"/>
              </a:rPr>
              <a:t>Hechas en</a:t>
            </a:r>
          </a:p>
          <a:p>
            <a:pPr marL="148590" marR="0" lvl="0" indent="0" algn="ctr" rtl="0">
              <a:lnSpc>
                <a:spcPct val="100000"/>
              </a:lnSpc>
              <a:spcBef>
                <a:spcPts val="360"/>
              </a:spcBef>
              <a:spcAft>
                <a:spcPts val="0"/>
              </a:spcAft>
              <a:buClr>
                <a:schemeClr val="lt2"/>
              </a:buClr>
              <a:buSzPts val="1260"/>
              <a:buFont typeface="Noto Sans Symbols"/>
              <a:buNone/>
            </a:pPr>
            <a:r>
              <a:rPr lang="es-ES" sz="1400" dirty="0" err="1">
                <a:solidFill>
                  <a:schemeClr val="lt2"/>
                </a:solidFill>
                <a:latin typeface="Orbitron"/>
                <a:sym typeface="Orbitron"/>
              </a:rPr>
              <a:t>Tiled</a:t>
            </a:r>
            <a:endParaRPr sz="1400" dirty="0">
              <a:latin typeface="Abadi" panose="020B0604020104020204" pitchFamily="34" charset="0"/>
            </a:endParaRPr>
          </a:p>
        </p:txBody>
      </p:sp>
    </p:spTree>
  </p:cSld>
  <p:clrMapOvr>
    <a:masterClrMapping/>
  </p:clrMapOvr>
  <p:transition spd="slow">
    <p:push/>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TotalTime>
  <Words>1180</Words>
  <Application>Microsoft Office PowerPoint</Application>
  <PresentationFormat>Panorámica</PresentationFormat>
  <Paragraphs>103</Paragraphs>
  <Slides>16</Slides>
  <Notes>16</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16</vt:i4>
      </vt:variant>
    </vt:vector>
  </HeadingPairs>
  <TitlesOfParts>
    <vt:vector size="27" baseType="lpstr">
      <vt:lpstr>Abadi</vt:lpstr>
      <vt:lpstr>Arial</vt:lpstr>
      <vt:lpstr>Calibri</vt:lpstr>
      <vt:lpstr>Calibri Light</vt:lpstr>
      <vt:lpstr>Consolas</vt:lpstr>
      <vt:lpstr>Lustria</vt:lpstr>
      <vt:lpstr>Noto Sans Symbols</vt:lpstr>
      <vt:lpstr>Orbitron</vt:lpstr>
      <vt:lpstr>Orbitron Regular</vt:lpstr>
      <vt:lpstr>Overlock</vt:lpstr>
      <vt:lpstr>Tema de Office</vt:lpstr>
      <vt:lpstr>Presentación de PowerPoint</vt:lpstr>
      <vt:lpstr>Presentación de PowerPoint</vt:lpstr>
      <vt:lpstr>CICLO DE JUEGO</vt:lpstr>
      <vt:lpstr>Presentación de PowerPoint</vt:lpstr>
      <vt:lpstr>SISTEMA DE SALUD</vt:lpstr>
      <vt:lpstr>Presentación de PowerPoint</vt:lpstr>
      <vt:lpstr>ARMAS</vt:lpstr>
      <vt:lpstr>Presentación de PowerPoint</vt:lpstr>
      <vt:lpstr>LOCALIZACIONES</vt:lpstr>
      <vt:lpstr>Presentación de PowerPoint</vt:lpstr>
      <vt:lpstr>CRAFTING</vt:lpstr>
      <vt:lpstr>Presentación de PowerPoint</vt:lpstr>
      <vt:lpstr>AMENAZAS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Iago Quintas</dc:creator>
  <cp:lastModifiedBy>Iago Quintas</cp:lastModifiedBy>
  <cp:revision>4</cp:revision>
  <dcterms:created xsi:type="dcterms:W3CDTF">2021-04-27T21:50:14Z</dcterms:created>
  <dcterms:modified xsi:type="dcterms:W3CDTF">2021-04-27T21:56:56Z</dcterms:modified>
</cp:coreProperties>
</file>